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8" r:id="rId7"/>
    <p:sldId id="263" r:id="rId8"/>
    <p:sldId id="265" r:id="rId9"/>
    <p:sldId id="266" r:id="rId10"/>
    <p:sldId id="267" r:id="rId11"/>
    <p:sldId id="259" r:id="rId12"/>
  </p:sldIdLst>
  <p:sldSz cx="18288000" cy="10287000"/>
  <p:notesSz cx="6858000" cy="9144000"/>
  <p:embeddedFontLst>
    <p:embeddedFont>
      <p:font typeface="Arial Bold" panose="020B0704020202020204" pitchFamily="34" charset="0"/>
      <p:regular r:id="rId14"/>
      <p:bold r:id="rId15"/>
    </p:embeddedFont>
    <p:embeddedFont>
      <p:font typeface="Arial Bold Italics" panose="020B0604020202020204" charset="0"/>
      <p:regular r:id="rId16"/>
    </p:embeddedFont>
    <p:embeddedFont>
      <p:font typeface="Brush Script MT" panose="03060802040406070304" pitchFamily="66" charset="0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8" d="100"/>
          <a:sy n="68" d="100"/>
        </p:scale>
        <p:origin x="108" y="4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1444A-C79A-44DF-AF96-7F30F004F0A1}" type="datetimeFigureOut">
              <a:rPr lang="en-KE" smtClean="0"/>
              <a:t>07/05/2026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71EBB-D382-4256-8FAF-B4E6BE5A96EE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980442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71EBB-D382-4256-8FAF-B4E6BE5A96EE}" type="slidenum">
              <a:rPr lang="en-KE" smtClean="0"/>
              <a:t>6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340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sv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svg"/><Relationship Id="rId4" Type="http://schemas.openxmlformats.org/officeDocument/2006/relationships/image" Target="../media/image3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227412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76200" y="3186658"/>
            <a:ext cx="1193497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Standardization for Interoperability as a National Defense</a:t>
            </a:r>
            <a:endParaRPr lang="en-GB" sz="5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79982" y="5029225"/>
            <a:ext cx="8885940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Mwangi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Yusuf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Ajack</a:t>
            </a:r>
            <a:b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Nelson Akenga </a:t>
            </a:r>
            <a:endParaRPr lang="en-K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84909" y="7580580"/>
            <a:ext cx="946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Advancing Health Security through Science, Innovation and Equity / Pandemic preparedness and response.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EPFAR Cooperative Agreement">
            <a:extLst>
              <a:ext uri="{FF2B5EF4-FFF2-40B4-BE49-F238E27FC236}">
                <a16:creationId xmlns:a16="http://schemas.microsoft.com/office/drawing/2014/main" id="{AD13AFD3-DFF5-4B7D-AF2F-F58139892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120" y="8665335"/>
            <a:ext cx="1887663" cy="81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Freeform 5">
            <a:extLst>
              <a:ext uri="{FF2B5EF4-FFF2-40B4-BE49-F238E27FC236}">
                <a16:creationId xmlns:a16="http://schemas.microsoft.com/office/drawing/2014/main" id="{AB979AC5-D8DC-427E-A2FB-8BC3F9C711BD}"/>
              </a:ext>
            </a:extLst>
          </p:cNvPr>
          <p:cNvSpPr/>
          <p:nvPr/>
        </p:nvSpPr>
        <p:spPr>
          <a:xfrm>
            <a:off x="311429" y="8774926"/>
            <a:ext cx="2085004" cy="898235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402" t="-2570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4" y="2529621"/>
            <a:ext cx="16468725" cy="3017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19 pandemic exposed the value of granular data vs the traditional Weekly and monthly aggregates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Kenya Diagnostics dashboard was a combination of public and private hospitals  Laboratory information systems data , and excel templates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AutoShape 2" descr="Covid-19 | Ministry of Health">
            <a:extLst>
              <a:ext uri="{FF2B5EF4-FFF2-40B4-BE49-F238E27FC236}">
                <a16:creationId xmlns:a16="http://schemas.microsoft.com/office/drawing/2014/main" id="{BED15172-C9F2-41BF-9B42-D30A922864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KE"/>
          </a:p>
        </p:txBody>
      </p:sp>
      <p:pic>
        <p:nvPicPr>
          <p:cNvPr id="2052" name="Picture 4" descr="Covid-19 | Ministry of Health">
            <a:extLst>
              <a:ext uri="{FF2B5EF4-FFF2-40B4-BE49-F238E27FC236}">
                <a16:creationId xmlns:a16="http://schemas.microsoft.com/office/drawing/2014/main" id="{59F2A378-C3F7-451F-88CF-5A95B63ED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440" y="5178579"/>
            <a:ext cx="6603960" cy="466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enya Secures World Bank Loan For COVID-19 Vaccines As It Starts To  Administer Second Doses Amid Case Surge - Health Policy Watch">
            <a:extLst>
              <a:ext uri="{FF2B5EF4-FFF2-40B4-BE49-F238E27FC236}">
                <a16:creationId xmlns:a16="http://schemas.microsoft.com/office/drawing/2014/main" id="{3EF1B0FA-DCE6-427F-8DEC-95E3A2862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361" y="5210846"/>
            <a:ext cx="4831605" cy="483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1" y="2600652"/>
            <a:ext cx="8458200" cy="547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Quantify the Data quality impact of interoperability for integrated systems : LIMS , Self Registration &amp; ADAM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assessment for implementation of interoperability (compliance and integration)</a:t>
            </a:r>
          </a:p>
          <a:p>
            <a:pPr marL="400835" lvl="1" algn="l">
              <a:lnSpc>
                <a:spcPts val="4827"/>
              </a:lnSpc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4098" name="Picture 2" descr="Data Quality: The Hidden Gem Driving Business Success">
            <a:extLst>
              <a:ext uri="{FF2B5EF4-FFF2-40B4-BE49-F238E27FC236}">
                <a16:creationId xmlns:a16="http://schemas.microsoft.com/office/drawing/2014/main" id="{BB86CC22-C566-465B-9CDE-BB4A2B2D7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28" y="2478211"/>
            <a:ext cx="10339745" cy="706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Oval 60">
            <a:extLst>
              <a:ext uri="{FF2B5EF4-FFF2-40B4-BE49-F238E27FC236}">
                <a16:creationId xmlns:a16="http://schemas.microsoft.com/office/drawing/2014/main" id="{F1D0233D-28EA-481C-9208-4AD850A91649}"/>
              </a:ext>
            </a:extLst>
          </p:cNvPr>
          <p:cNvSpPr/>
          <p:nvPr/>
        </p:nvSpPr>
        <p:spPr>
          <a:xfrm>
            <a:off x="7848600" y="3695700"/>
            <a:ext cx="3124200" cy="495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1" name="Content Placeholder 3">
            <a:extLst>
              <a:ext uri="{FF2B5EF4-FFF2-40B4-BE49-F238E27FC236}">
                <a16:creationId xmlns:a16="http://schemas.microsoft.com/office/drawing/2014/main" id="{1137704D-E7E7-4E3A-88C8-3EE4A96820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595609"/>
              </p:ext>
            </p:extLst>
          </p:nvPr>
        </p:nvGraphicFramePr>
        <p:xfrm>
          <a:off x="152400" y="2309957"/>
          <a:ext cx="10096895" cy="1517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4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3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Standard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What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</a:t>
                      </a:r>
                      <a:r>
                        <a:rPr lang="en-US" baseline="0" dirty="0"/>
                        <a:t> Orders and results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Standardized orders</a:t>
                      </a:r>
                      <a:r>
                        <a:rPr lang="en-US" baseline="0" dirty="0"/>
                        <a:t> and results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LOINC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  <a:r>
                        <a:rPr lang="en-US" baseline="0" dirty="0"/>
                        <a:t> e</a:t>
                      </a:r>
                      <a:r>
                        <a:rPr lang="en-US" dirty="0"/>
                        <a:t>xchange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Standardized data exchange REST API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FHIR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2" name="Picture 61">
            <a:extLst>
              <a:ext uri="{FF2B5EF4-FFF2-40B4-BE49-F238E27FC236}">
                <a16:creationId xmlns:a16="http://schemas.microsoft.com/office/drawing/2014/main" id="{E5A41A22-4DFE-4F94-8035-2709476454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/>
          <a:stretch/>
        </p:blipFill>
        <p:spPr>
          <a:xfrm>
            <a:off x="134982" y="3947844"/>
            <a:ext cx="12298941" cy="614865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31F5D67-ED9C-4916-BFF1-C728096C9FCC}"/>
              </a:ext>
            </a:extLst>
          </p:cNvPr>
          <p:cNvSpPr txBox="1"/>
          <p:nvPr/>
        </p:nvSpPr>
        <p:spPr>
          <a:xfrm>
            <a:off x="457200" y="10575249"/>
            <a:ext cx="4555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Ai generated Image for illustration</a:t>
            </a:r>
            <a:endParaRPr lang="en-KE" sz="1400" i="1" dirty="0"/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-55733" y="2582609"/>
            <a:ext cx="16468725" cy="6083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Secondary Analysis - utilizing existing data sources i.e. paper forms and digital records in LIMS 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stratified random sample of 48 forms (4 per month from 2025) was audited to determine the accuracy of transcribed data.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Analyzed using Excel with statistical plugins 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Cross-Validation - Triangulating findings between original paper records and subsequent digital system entries using local LLM (Anything LLM with native Models)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Client ID – being a PII was salted for anonymity 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Implementation times derived from planning minutes with ICAP and Training Schedules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-152400" y="2229908"/>
            <a:ext cx="16468725" cy="543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Integrated case reporting tool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AE83AD-0A8F-448F-A996-BAA2FAE422FC}"/>
              </a:ext>
            </a:extLst>
          </p:cNvPr>
          <p:cNvSpPr txBox="1"/>
          <p:nvPr/>
        </p:nvSpPr>
        <p:spPr>
          <a:xfrm>
            <a:off x="524182" y="9606152"/>
            <a:ext cx="656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MoH 502 -  </a:t>
            </a:r>
            <a:r>
              <a:rPr lang="en-KE" b="1" dirty="0">
                <a:latin typeface="Arial" panose="020B0604020202020204" pitchFamily="34" charset="0"/>
                <a:cs typeface="Arial" panose="020B0604020202020204" pitchFamily="34" charset="0"/>
              </a:rPr>
              <a:t>48 forms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(sample size) – Influenza,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Mpox</a:t>
            </a:r>
            <a:endParaRPr lang="en-K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0682176F-6A6A-4F9A-9EA2-895CC2E55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692" y="7953764"/>
            <a:ext cx="1339633" cy="1528019"/>
          </a:xfrm>
          <a:prstGeom prst="rect">
            <a:avLst/>
          </a:prstGeom>
        </p:spPr>
      </p:pic>
      <p:pic>
        <p:nvPicPr>
          <p:cNvPr id="3076" name="Picture 4" descr="HL7 FHIR – Brand Style Guide">
            <a:extLst>
              <a:ext uri="{FF2B5EF4-FFF2-40B4-BE49-F238E27FC236}">
                <a16:creationId xmlns:a16="http://schemas.microsoft.com/office/drawing/2014/main" id="{A7E3D96D-FAC7-439E-A6C4-42307DAEA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750" y="5571595"/>
            <a:ext cx="1727077" cy="4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B623A53C-E497-495A-B0E7-7D3BC8A50A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4146" y="5571595"/>
            <a:ext cx="1209961" cy="444590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12A8285-44DB-44F5-BC6D-94E77C8DB188}"/>
              </a:ext>
            </a:extLst>
          </p:cNvPr>
          <p:cNvCxnSpPr>
            <a:cxnSpLocks/>
            <a:endCxn id="77" idx="1"/>
          </p:cNvCxnSpPr>
          <p:nvPr/>
        </p:nvCxnSpPr>
        <p:spPr>
          <a:xfrm flipV="1">
            <a:off x="5524351" y="5577522"/>
            <a:ext cx="1105049" cy="893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DA4774D-734C-4556-ACC5-561FEF6BAC84}"/>
              </a:ext>
            </a:extLst>
          </p:cNvPr>
          <p:cNvCxnSpPr>
            <a:stCxn id="66" idx="3"/>
            <a:endCxn id="3076" idx="1"/>
          </p:cNvCxnSpPr>
          <p:nvPr/>
        </p:nvCxnSpPr>
        <p:spPr>
          <a:xfrm flipV="1">
            <a:off x="7964107" y="5780284"/>
            <a:ext cx="221643" cy="13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E236273D-48E3-4D8D-BB7F-09A14C581EEE}"/>
              </a:ext>
            </a:extLst>
          </p:cNvPr>
          <p:cNvSpPr/>
          <p:nvPr/>
        </p:nvSpPr>
        <p:spPr>
          <a:xfrm>
            <a:off x="6629400" y="4760868"/>
            <a:ext cx="3429000" cy="16333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08FB0A0-4977-45D3-A226-59A4A1D5F658}"/>
              </a:ext>
            </a:extLst>
          </p:cNvPr>
          <p:cNvSpPr txBox="1"/>
          <p:nvPr/>
        </p:nvSpPr>
        <p:spPr>
          <a:xfrm>
            <a:off x="6578933" y="4397554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Remote Login</a:t>
            </a:r>
            <a:endParaRPr lang="en-KE" b="1" dirty="0"/>
          </a:p>
        </p:txBody>
      </p:sp>
      <p:pic>
        <p:nvPicPr>
          <p:cNvPr id="80" name="Picture 4" descr="HL7 FHIR – Brand Style Guide">
            <a:extLst>
              <a:ext uri="{FF2B5EF4-FFF2-40B4-BE49-F238E27FC236}">
                <a16:creationId xmlns:a16="http://schemas.microsoft.com/office/drawing/2014/main" id="{6D38751A-D927-4A30-9EF3-A4D02CEC9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750" y="7581897"/>
            <a:ext cx="1727077" cy="4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712001D6-B656-42BE-96C6-2A0B85AC6F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4146" y="7581897"/>
            <a:ext cx="1209961" cy="4445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80A748B4-1854-4C83-A7BC-850DD2F5A544}"/>
              </a:ext>
            </a:extLst>
          </p:cNvPr>
          <p:cNvSpPr/>
          <p:nvPr/>
        </p:nvSpPr>
        <p:spPr>
          <a:xfrm>
            <a:off x="6603647" y="7431699"/>
            <a:ext cx="3429000" cy="16333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A867FF3-4B27-49D1-994A-39A6CB595E64}"/>
              </a:ext>
            </a:extLst>
          </p:cNvPr>
          <p:cNvCxnSpPr>
            <a:cxnSpLocks/>
            <a:endCxn id="82" idx="1"/>
          </p:cNvCxnSpPr>
          <p:nvPr/>
        </p:nvCxnSpPr>
        <p:spPr>
          <a:xfrm>
            <a:off x="5056854" y="6720334"/>
            <a:ext cx="1546793" cy="1528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https://encrypted-tbn0.gstatic.com/images?q=tbn:ANd9GcTRd2IY3HdfIU2lIhUvtoaU0-E1PkHXC6AaNQ&amp;s">
            <a:extLst>
              <a:ext uri="{FF2B5EF4-FFF2-40B4-BE49-F238E27FC236}">
                <a16:creationId xmlns:a16="http://schemas.microsoft.com/office/drawing/2014/main" id="{1BF6A4B5-110F-4989-9A88-6EA0AF7E3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088" y="5600185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CD8A801-4F3B-409B-AE2A-75FE0BB31A34}"/>
              </a:ext>
            </a:extLst>
          </p:cNvPr>
          <p:cNvCxnSpPr>
            <a:cxnSpLocks/>
            <a:stCxn id="77" idx="3"/>
            <a:endCxn id="3078" idx="0"/>
          </p:cNvCxnSpPr>
          <p:nvPr/>
        </p:nvCxnSpPr>
        <p:spPr>
          <a:xfrm>
            <a:off x="10058400" y="5577522"/>
            <a:ext cx="1937576" cy="22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78B0191-A59C-44D9-BAB6-1BC4D483C13A}"/>
              </a:ext>
            </a:extLst>
          </p:cNvPr>
          <p:cNvCxnSpPr>
            <a:cxnSpLocks/>
            <a:stCxn id="82" idx="3"/>
            <a:endCxn id="3078" idx="2"/>
          </p:cNvCxnSpPr>
          <p:nvPr/>
        </p:nvCxnSpPr>
        <p:spPr>
          <a:xfrm flipV="1">
            <a:off x="10032647" y="7876660"/>
            <a:ext cx="1963329" cy="371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D9DE70C4-BC2A-42A1-9857-86699D3EC97B}"/>
              </a:ext>
            </a:extLst>
          </p:cNvPr>
          <p:cNvSpPr txBox="1"/>
          <p:nvPr/>
        </p:nvSpPr>
        <p:spPr>
          <a:xfrm>
            <a:off x="13172912" y="3270847"/>
            <a:ext cx="457747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Anything LLM </a:t>
            </a:r>
            <a:br>
              <a:rPr lang="en-US" sz="2800" b="1" u="sng" dirty="0"/>
            </a:br>
            <a:r>
              <a:rPr lang="en-US" sz="2800" b="1" u="sng" dirty="0"/>
              <a:t>built-in OCR &amp; RAG engine</a:t>
            </a:r>
          </a:p>
          <a:p>
            <a:r>
              <a:rPr lang="en-US" sz="3600" dirty="0"/>
              <a:t>Completeness</a:t>
            </a:r>
          </a:p>
          <a:p>
            <a:r>
              <a:rPr lang="en-US" sz="3600" dirty="0"/>
              <a:t>Accuracy vs SQL extract</a:t>
            </a:r>
            <a:endParaRPr lang="en-KE" sz="3600" dirty="0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F643787E-7F13-4E04-83C7-BA02608D297C}"/>
              </a:ext>
            </a:extLst>
          </p:cNvPr>
          <p:cNvCxnSpPr>
            <a:cxnSpLocks/>
            <a:stCxn id="3078" idx="3"/>
            <a:endCxn id="104" idx="1"/>
          </p:cNvCxnSpPr>
          <p:nvPr/>
        </p:nvCxnSpPr>
        <p:spPr>
          <a:xfrm flipV="1">
            <a:off x="13000863" y="4301899"/>
            <a:ext cx="172049" cy="2436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CAA28761-3EF0-4DB7-BAF0-5C1F37B09DA9}"/>
              </a:ext>
            </a:extLst>
          </p:cNvPr>
          <p:cNvSpPr txBox="1"/>
          <p:nvPr/>
        </p:nvSpPr>
        <p:spPr>
          <a:xfrm>
            <a:off x="304800" y="10782300"/>
            <a:ext cx="15227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A RAG (Retrieval-Augmented Generation) engine is an AI framework that connects Large Language Models (LLMs) to external, </a:t>
            </a:r>
            <a:r>
              <a:rPr lang="en-US" sz="1400" b="1" i="1" dirty="0">
                <a:solidFill>
                  <a:srgbClr val="FF0000"/>
                </a:solidFill>
              </a:rPr>
              <a:t>private</a:t>
            </a:r>
            <a:r>
              <a:rPr lang="en-US" sz="1400" i="1" dirty="0"/>
              <a:t>, or </a:t>
            </a:r>
            <a:r>
              <a:rPr lang="en-US" sz="1400" b="1" i="1" dirty="0">
                <a:solidFill>
                  <a:srgbClr val="FF0000"/>
                </a:solidFill>
              </a:rPr>
              <a:t>real-time data sources </a:t>
            </a:r>
            <a:r>
              <a:rPr lang="en-US" sz="1400" i="1" dirty="0"/>
              <a:t>to improve accuracy and reduce hallucinations</a:t>
            </a:r>
            <a:endParaRPr lang="en-KE" sz="1400" i="1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25B64E01-1403-4F6F-A2C5-5C7C5590AF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009" y="3212381"/>
            <a:ext cx="5563376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56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3800F16-04F2-9AC0-B8F4-A0FCCCFD7001}"/>
              </a:ext>
            </a:extLst>
          </p:cNvPr>
          <p:cNvSpPr txBox="1"/>
          <p:nvPr/>
        </p:nvSpPr>
        <p:spPr>
          <a:xfrm>
            <a:off x="397654" y="2529621"/>
            <a:ext cx="16468725" cy="484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91% Completeness Median : percentage of required data elements per form vs captured in Remote Login and ADAM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 and Client ID were the most inconsistent fields (Client Registry not used) , missing in  87% of the incomplete records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100% transcription accuracy for the subset of complete data entries/case forms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DE2C3FC4-C748-4F89-91AE-F165DD43F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5674209"/>
            <a:ext cx="7928813" cy="439821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DF32BFA-BAC1-4753-8754-839B640952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8186" y="5655748"/>
            <a:ext cx="7582937" cy="4267832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BE98BC3C-FFC5-4EA9-BCBA-47ACD943FA30}"/>
              </a:ext>
            </a:extLst>
          </p:cNvPr>
          <p:cNvSpPr txBox="1"/>
          <p:nvPr/>
        </p:nvSpPr>
        <p:spPr>
          <a:xfrm>
            <a:off x="-84501" y="10669758"/>
            <a:ext cx="7765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LLM OCR vs SQL data comparison – with 5 human seeded records , 7 model runs 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97654" y="2529621"/>
            <a:ext cx="16468725" cy="6095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he technical implementation of interoperability between the Outbreak Disease Data collection system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(ADAM)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 and the LIS remained a significant bottleneck, requiring 8 to 11 weeks for successful pilot testing.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he prerequisite training and development of Implementation Guides 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en-KE" sz="3200" dirty="0">
                <a:latin typeface="Arial" panose="020B0604020202020204" pitchFamily="34" charset="0"/>
                <a:cs typeface="Arial" panose="020B0604020202020204" pitchFamily="34" charset="0"/>
              </a:rPr>
              <a:t> at fhir.nphl.go.ke) a one-year lead time.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(Yet the technology isn’t new , i.e. REST API , JSON)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Local LLMs for data quality checks </a:t>
            </a:r>
            <a:endParaRPr lang="en-K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483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 significantly enhances data quality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the timeline for deployment remains a barrier. To close the cost-benefit gap, the health sector must prioritize demand creation for high-fidelity data and develop simplified adoption pathways for system developers and vendors. Streamlining these implementation frameworks is essential for transitioning from reactive pandemic response to proactive national health defence.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Technology MUST be able to scale 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Apply Ai in data quality Improvement</a:t>
            </a:r>
          </a:p>
          <a:p>
            <a:pPr marL="400835" lvl="1">
              <a:lnSpc>
                <a:spcPts val="4827"/>
              </a:lnSpc>
            </a:pPr>
            <a:endParaRPr lang="en-US" dirty="0"/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4863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Standards for interoperability in Kenya are close to maturity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Adopting international standards reduced the implementation time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Implementation of the actual information systems remains a key factor and need for further study and improvement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Artificial Intelligence Bill, 2026 impact on Health System Use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597</Words>
  <Application>Microsoft Office PowerPoint</Application>
  <PresentationFormat>Custom</PresentationFormat>
  <Paragraphs>70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Brush Script MT</vt:lpstr>
      <vt:lpstr>Arial Bold</vt:lpstr>
      <vt:lpstr>Arial Bold Italics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admin</dc:creator>
  <cp:lastModifiedBy>admin</cp:lastModifiedBy>
  <cp:revision>55</cp:revision>
  <dcterms:created xsi:type="dcterms:W3CDTF">2006-08-16T00:00:00Z</dcterms:created>
  <dcterms:modified xsi:type="dcterms:W3CDTF">2026-05-07T14:12:17Z</dcterms:modified>
  <dc:identifier>DAHHYIZfiEY</dc:identifier>
</cp:coreProperties>
</file>